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df_renders/page-01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df_renders/page-09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df_renders/page-10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df_renders/page-02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df_renders/page-03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df_renders/page-04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320040"/>
            <a:ext cx="4206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3A4B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FORPY Intelligence Systems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548640" y="566928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ML module in action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48640" y="1133856"/>
            <a:ext cx="2011680" cy="0"/>
          </a:xfrm>
          <a:prstGeom prst="line">
            <a:avLst/>
          </a:prstGeom>
          <a:noFill/>
          <a:ln w="20320">
            <a:solidFill>
              <a:srgbClr val="10B98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298448"/>
            <a:ext cx="99669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20" dirty="0">
                <a:solidFill>
                  <a:srgbClr val="D9E5F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Signals, simulation, scenarios, and portfolio construction are unified into one institutional ML workflow.</a:t>
            </a:r>
            <a:endParaRPr lang="en-US" sz="1620" dirty="0"/>
          </a:p>
        </p:txBody>
      </p:sp>
      <p:sp>
        <p:nvSpPr>
          <p:cNvPr id="8" name="Shape 6"/>
          <p:cNvSpPr/>
          <p:nvPr/>
        </p:nvSpPr>
        <p:spPr>
          <a:xfrm>
            <a:off x="731520" y="1828800"/>
            <a:ext cx="3246120" cy="1783080"/>
          </a:xfrm>
          <a:prstGeom prst="roundRect">
            <a:avLst>
              <a:gd name="adj" fmla="val 4103"/>
            </a:avLst>
          </a:prstGeom>
          <a:solidFill>
            <a:srgbClr val="141F34"/>
          </a:solidFill>
          <a:ln w="15240">
            <a:solidFill>
              <a:srgbClr val="233149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987552" y="2084832"/>
            <a:ext cx="274320" cy="274320"/>
          </a:xfrm>
          <a:prstGeom prst="ellipse">
            <a:avLst/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389888" y="2029968"/>
            <a:ext cx="23774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Signal engine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987552" y="2578608"/>
            <a:ext cx="2734056" cy="850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dirty="0">
                <a:solidFill>
                  <a:srgbClr val="BFCDE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Directional bias, expected move, confidence, and model agreement for live signal framing.</a:t>
            </a:r>
            <a:endParaRPr lang="en-US" sz="1280" dirty="0"/>
          </a:p>
        </p:txBody>
      </p:sp>
      <p:sp>
        <p:nvSpPr>
          <p:cNvPr id="12" name="Shape 10"/>
          <p:cNvSpPr/>
          <p:nvPr/>
        </p:nvSpPr>
        <p:spPr>
          <a:xfrm>
            <a:off x="4480560" y="1828800"/>
            <a:ext cx="3246120" cy="1783080"/>
          </a:xfrm>
          <a:prstGeom prst="roundRect">
            <a:avLst>
              <a:gd name="adj" fmla="val 4103"/>
            </a:avLst>
          </a:prstGeom>
          <a:solidFill>
            <a:srgbClr val="141F34"/>
          </a:solidFill>
          <a:ln w="15240">
            <a:solidFill>
              <a:srgbClr val="233149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736592" y="2084832"/>
            <a:ext cx="274320" cy="274320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138928" y="2029968"/>
            <a:ext cx="23774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Return simulator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4736592" y="2578608"/>
            <a:ext cx="2734056" cy="850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dirty="0">
                <a:solidFill>
                  <a:srgbClr val="BFCDE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Buy-and-hold, SPY benchmark, ML timing, drawdown, volatility, and watchlist comparison.</a:t>
            </a:r>
            <a:endParaRPr lang="en-US" sz="1280" dirty="0"/>
          </a:p>
        </p:txBody>
      </p:sp>
      <p:sp>
        <p:nvSpPr>
          <p:cNvPr id="16" name="Shape 14"/>
          <p:cNvSpPr/>
          <p:nvPr/>
        </p:nvSpPr>
        <p:spPr>
          <a:xfrm>
            <a:off x="8229600" y="1828800"/>
            <a:ext cx="3246120" cy="1783080"/>
          </a:xfrm>
          <a:prstGeom prst="roundRect">
            <a:avLst>
              <a:gd name="adj" fmla="val 4103"/>
            </a:avLst>
          </a:prstGeom>
          <a:solidFill>
            <a:srgbClr val="141F34"/>
          </a:solidFill>
          <a:ln w="15240">
            <a:solidFill>
              <a:srgbClr val="233149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485632" y="2084832"/>
            <a:ext cx="274320" cy="274320"/>
          </a:xfrm>
          <a:prstGeom prst="ellipse">
            <a:avLst/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887968" y="2029968"/>
            <a:ext cx="23774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Apex forecaster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8485632" y="2578608"/>
            <a:ext cx="2734056" cy="850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dirty="0">
                <a:solidFill>
                  <a:srgbClr val="BFCDE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Single-stock and watchlist bull, base, and bear scenarios with projected alpha vs benchmark.</a:t>
            </a:r>
            <a:endParaRPr lang="en-US" sz="1280" dirty="0"/>
          </a:p>
        </p:txBody>
      </p:sp>
      <p:sp>
        <p:nvSpPr>
          <p:cNvPr id="20" name="Shape 18"/>
          <p:cNvSpPr/>
          <p:nvPr/>
        </p:nvSpPr>
        <p:spPr>
          <a:xfrm>
            <a:off x="731520" y="4005072"/>
            <a:ext cx="3246120" cy="1783080"/>
          </a:xfrm>
          <a:prstGeom prst="roundRect">
            <a:avLst>
              <a:gd name="adj" fmla="val 4103"/>
            </a:avLst>
          </a:prstGeom>
          <a:solidFill>
            <a:srgbClr val="141F34"/>
          </a:solidFill>
          <a:ln w="15240">
            <a:solidFill>
              <a:srgbClr val="233149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987552" y="4261104"/>
            <a:ext cx="274320" cy="274320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389888" y="4206240"/>
            <a:ext cx="23774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Strategy builder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987552" y="4754880"/>
            <a:ext cx="2734056" cy="850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dirty="0">
                <a:solidFill>
                  <a:srgbClr val="BFCDE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Corpus amount, horizon, risk profile, max weights, and action-oriented allocation guidance.</a:t>
            </a:r>
            <a:endParaRPr lang="en-US" sz="1280" dirty="0"/>
          </a:p>
        </p:txBody>
      </p:sp>
      <p:sp>
        <p:nvSpPr>
          <p:cNvPr id="24" name="Shape 22"/>
          <p:cNvSpPr/>
          <p:nvPr/>
        </p:nvSpPr>
        <p:spPr>
          <a:xfrm>
            <a:off x="4480560" y="4005072"/>
            <a:ext cx="3246120" cy="1783080"/>
          </a:xfrm>
          <a:prstGeom prst="roundRect">
            <a:avLst>
              <a:gd name="adj" fmla="val 4103"/>
            </a:avLst>
          </a:prstGeom>
          <a:solidFill>
            <a:srgbClr val="141F34"/>
          </a:solidFill>
          <a:ln w="15240">
            <a:solidFill>
              <a:srgbClr val="233149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4736592" y="4261104"/>
            <a:ext cx="274320" cy="274320"/>
          </a:xfrm>
          <a:prstGeom prst="ellipse">
            <a:avLst/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138928" y="4206240"/>
            <a:ext cx="23774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Model stack</a:t>
            </a:r>
            <a:endParaRPr lang="en-US" sz="1650" dirty="0"/>
          </a:p>
        </p:txBody>
      </p:sp>
      <p:sp>
        <p:nvSpPr>
          <p:cNvPr id="27" name="Text 25"/>
          <p:cNvSpPr/>
          <p:nvPr/>
        </p:nvSpPr>
        <p:spPr>
          <a:xfrm>
            <a:off x="4736592" y="4754880"/>
            <a:ext cx="2734056" cy="850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dirty="0">
                <a:solidFill>
                  <a:srgbClr val="BFCDE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RF, LSTM, GRU, Transformer, XGBoost, LightGBM, CatBoost, CNN-LSTM, and ensemble workflows.</a:t>
            </a:r>
            <a:endParaRPr lang="en-US" sz="1280" dirty="0"/>
          </a:p>
        </p:txBody>
      </p:sp>
      <p:sp>
        <p:nvSpPr>
          <p:cNvPr id="28" name="Shape 26"/>
          <p:cNvSpPr/>
          <p:nvPr/>
        </p:nvSpPr>
        <p:spPr>
          <a:xfrm>
            <a:off x="8229600" y="4005072"/>
            <a:ext cx="3246120" cy="1783080"/>
          </a:xfrm>
          <a:prstGeom prst="roundRect">
            <a:avLst>
              <a:gd name="adj" fmla="val 4103"/>
            </a:avLst>
          </a:prstGeom>
          <a:solidFill>
            <a:srgbClr val="141F34"/>
          </a:solidFill>
          <a:ln w="15240">
            <a:solidFill>
              <a:srgbClr val="233149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8485632" y="4261104"/>
            <a:ext cx="274320" cy="274320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8887968" y="4206240"/>
            <a:ext cx="23774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Portfolio intelligence</a:t>
            </a:r>
            <a:endParaRPr lang="en-US" sz="1650" dirty="0"/>
          </a:p>
        </p:txBody>
      </p:sp>
      <p:sp>
        <p:nvSpPr>
          <p:cNvPr id="31" name="Text 29"/>
          <p:cNvSpPr/>
          <p:nvPr/>
        </p:nvSpPr>
        <p:spPr>
          <a:xfrm>
            <a:off x="8485632" y="4754880"/>
            <a:ext cx="2734056" cy="850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dirty="0">
                <a:solidFill>
                  <a:srgbClr val="BFCDE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Watchlists become concentration, overlap, hedge, trim-before-add, and rebalance intelligence.</a:t>
            </a:r>
            <a:endParaRPr lang="en-US" sz="1280" dirty="0"/>
          </a:p>
        </p:txBody>
      </p:sp>
      <p:sp>
        <p:nvSpPr>
          <p:cNvPr id="32" name="Shape 30"/>
          <p:cNvSpPr/>
          <p:nvPr/>
        </p:nvSpPr>
        <p:spPr>
          <a:xfrm>
            <a:off x="548640" y="6400800"/>
            <a:ext cx="11064240" cy="0"/>
          </a:xfrm>
          <a:prstGeom prst="line">
            <a:avLst/>
          </a:prstGeom>
          <a:noFill/>
          <a:ln w="12700">
            <a:solidFill>
              <a:srgbClr val="233149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48640" y="6446520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3A4BC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FORPY — confidential investor material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df_renders/page-05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df_renders/page-06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df_renders/page-07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df_renders/page-08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FORPY Intelligence Investor Deck</dc:title>
  <dc:subject>FORPY deck with added ML module slide</dc:subject>
  <dc:creator>OpenAI</dc:creator>
  <cp:lastModifiedBy>OpenAI</cp:lastModifiedBy>
  <cp:revision>1</cp:revision>
  <dcterms:created xsi:type="dcterms:W3CDTF">2026-04-16T16:05:09Z</dcterms:created>
  <dcterms:modified xsi:type="dcterms:W3CDTF">2026-04-16T16:05:09Z</dcterms:modified>
</cp:coreProperties>
</file>